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6" r:id="rId6"/>
    <p:sldId id="257" r:id="rId7"/>
    <p:sldId id="258" r:id="rId8"/>
    <p:sldId id="262" r:id="rId9"/>
    <p:sldId id="268" r:id="rId10"/>
    <p:sldId id="260" r:id="rId11"/>
    <p:sldId id="264" r:id="rId12"/>
    <p:sldId id="267" r:id="rId13"/>
    <p:sldId id="263" r:id="rId14"/>
    <p:sldId id="265" r:id="rId15"/>
    <p:sldId id="270" r:id="rId16"/>
    <p:sldId id="269" r:id="rId17"/>
    <p:sldId id="27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66306-1065-4979-8F75-667AF96A5D96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C01C9B-9DCD-4C44-8728-98C0176DB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C4FE9-34BC-4F50-9B0C-72736BE5EFA4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8D1FEC-ACBA-4076-A330-83E55324D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care what kind of respirator we use? One supplies oxygen,</a:t>
            </a:r>
            <a:r>
              <a:rPr lang="en-US" baseline="0" dirty="0" smtClean="0"/>
              <a:t> the other doesn’t (kind of important)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1FEC-ACBA-4076-A330-83E55324D4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36F60B-E3A0-4050-8679-1D38F4680C0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4CACA5-C28A-4FD6-A550-5D3E3852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11607"/>
            <a:ext cx="8305800" cy="1199704"/>
          </a:xfrm>
        </p:spPr>
        <p:txBody>
          <a:bodyPr/>
          <a:lstStyle/>
          <a:p>
            <a:r>
              <a:rPr lang="en-US" dirty="0" smtClean="0"/>
              <a:t>NEPMU-6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Respirators exist in variety of styles, shapes, sizes</a:t>
            </a:r>
          </a:p>
          <a:p>
            <a:pPr lvl="1"/>
            <a:r>
              <a:rPr lang="en-US" sz="2400" dirty="0" smtClean="0"/>
              <a:t>Half and full </a:t>
            </a:r>
            <a:r>
              <a:rPr lang="en-US" sz="2400" dirty="0" err="1" smtClean="0"/>
              <a:t>facepiece</a:t>
            </a:r>
            <a:r>
              <a:rPr lang="en-US" sz="2400" dirty="0" smtClean="0"/>
              <a:t> respirators come in small, medium, and large sizes</a:t>
            </a:r>
          </a:p>
          <a:p>
            <a:pPr lvl="1"/>
            <a:r>
              <a:rPr lang="en-US" sz="2400" dirty="0" smtClean="0"/>
              <a:t>Each user must be tested in the mask they will use</a:t>
            </a:r>
          </a:p>
          <a:p>
            <a:pPr lvl="1"/>
            <a:r>
              <a:rPr lang="en-US" sz="2400" dirty="0" smtClean="0"/>
              <a:t>Fit testing conducted by trained individual to ensure respirator does not leak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Testing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5867400" cy="4344988"/>
          </a:xfrm>
          <a:prstGeom prst="rect">
            <a:avLst/>
          </a:prstGeom>
          <a:noFill/>
          <a:ln/>
        </p:spPr>
        <p:txBody>
          <a:bodyPr vert="horz" lIns="92067" tIns="46034" rIns="92067" bIns="46034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867400" y="4343400"/>
          <a:ext cx="2921000" cy="2190750"/>
        </p:xfrm>
        <a:graphic>
          <a:graphicData uri="http://schemas.openxmlformats.org/presentationml/2006/ole">
            <p:oleObj spid="_x0000_s2050" name="Photo Editor Photo" r:id="rId3" imgW="6095238" imgH="4571429" progId="">
              <p:embed/>
            </p:oleObj>
          </a:graphicData>
        </a:graphic>
      </p:graphicFrame>
      <p:pic>
        <p:nvPicPr>
          <p:cNvPr id="8" name="Picture 7" descr="Small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Required every time respirator is donned.</a:t>
            </a:r>
          </a:p>
          <a:p>
            <a:r>
              <a:rPr lang="en-US" sz="3000" u="sng" dirty="0" smtClean="0"/>
              <a:t>Positive</a:t>
            </a:r>
            <a:r>
              <a:rPr lang="en-US" sz="3000" dirty="0" smtClean="0"/>
              <a:t> Seal Check</a:t>
            </a:r>
          </a:p>
          <a:p>
            <a:pPr lvl="1"/>
            <a:r>
              <a:rPr lang="en-US" sz="2600" dirty="0" smtClean="0"/>
              <a:t>Cover exhalation valve and breathe out slightly</a:t>
            </a:r>
          </a:p>
          <a:p>
            <a:r>
              <a:rPr lang="en-US" sz="3000" u="sng" dirty="0" smtClean="0"/>
              <a:t>Negative</a:t>
            </a:r>
            <a:r>
              <a:rPr lang="en-US" sz="3000" dirty="0" smtClean="0"/>
              <a:t> Seal Check</a:t>
            </a:r>
            <a:endParaRPr lang="en-US" dirty="0" smtClean="0"/>
          </a:p>
          <a:p>
            <a:pPr lvl="1"/>
            <a:r>
              <a:rPr lang="en-US" sz="2600" dirty="0" smtClean="0"/>
              <a:t>Cover inhalation valve/cartridge and inhale</a:t>
            </a:r>
          </a:p>
          <a:p>
            <a:r>
              <a:rPr lang="en-US" sz="3000" dirty="0" smtClean="0"/>
              <a:t>Mask should not leak around face seal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Positive &amp; Negative Fit Checks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Wearing of spectacles, corrective glasses, face shields, goggles, or other eye/face protection equipment shall not interfere with the seal of the </a:t>
            </a:r>
            <a:r>
              <a:rPr lang="en-US" dirty="0" err="1" smtClean="0"/>
              <a:t>facepiece</a:t>
            </a:r>
            <a:r>
              <a:rPr lang="en-US" dirty="0" smtClean="0"/>
              <a:t> to the face.</a:t>
            </a:r>
          </a:p>
          <a:p>
            <a:r>
              <a:rPr lang="en-US" dirty="0" smtClean="0"/>
              <a:t>Facial hair is prohibited!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Wearing a Respirator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Inspection</a:t>
            </a:r>
          </a:p>
          <a:p>
            <a:pPr lvl="1"/>
            <a:r>
              <a:rPr lang="en-US" sz="2400" dirty="0" smtClean="0"/>
              <a:t>All reusable respirators shall be routinely inspected before and after each use  </a:t>
            </a:r>
          </a:p>
          <a:p>
            <a:pPr lvl="1"/>
            <a:r>
              <a:rPr lang="en-US" sz="2400" dirty="0" smtClean="0"/>
              <a:t>Missing parts renders a respirator useless</a:t>
            </a:r>
          </a:p>
          <a:p>
            <a:r>
              <a:rPr lang="en-US" sz="2800" dirty="0" smtClean="0"/>
              <a:t>Store in zip-lock bag</a:t>
            </a:r>
          </a:p>
          <a:p>
            <a:r>
              <a:rPr lang="en-US" sz="2800" dirty="0" smtClean="0"/>
              <a:t>Keep away from heat or strong chemicals</a:t>
            </a:r>
          </a:p>
          <a:p>
            <a:r>
              <a:rPr lang="en-US" sz="2800" dirty="0" smtClean="0"/>
              <a:t>Keep in cool dark place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&amp; Maintenance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000" y="1849619"/>
            <a:ext cx="1764000" cy="37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OPNAVINST 5100.19E, Chapter B6</a:t>
            </a:r>
          </a:p>
          <a:p>
            <a:r>
              <a:rPr lang="en-US" dirty="0" smtClean="0"/>
              <a:t>OPNAVINST 5100.23G, Chapter 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Air Purifying</a:t>
            </a:r>
          </a:p>
          <a:p>
            <a:pPr lvl="1"/>
            <a:r>
              <a:rPr lang="en-US" sz="2400" dirty="0" smtClean="0"/>
              <a:t>Remove air contaminants by filtering, absorbing, or adsorbing as air passes through a filtering mechanism</a:t>
            </a:r>
          </a:p>
          <a:p>
            <a:r>
              <a:rPr lang="en-US" sz="2800" dirty="0" smtClean="0"/>
              <a:t>Supplied Air</a:t>
            </a:r>
          </a:p>
          <a:p>
            <a:pPr lvl="1"/>
            <a:r>
              <a:rPr lang="en-US" dirty="0" smtClean="0"/>
              <a:t>Used when:</a:t>
            </a:r>
          </a:p>
          <a:p>
            <a:pPr lvl="2"/>
            <a:r>
              <a:rPr lang="en-US" dirty="0" smtClean="0"/>
              <a:t>Contaminant has no warning properties</a:t>
            </a:r>
          </a:p>
          <a:p>
            <a:pPr lvl="2"/>
            <a:r>
              <a:rPr lang="en-US" dirty="0" smtClean="0"/>
              <a:t>Concentrations too high for APR</a:t>
            </a:r>
          </a:p>
          <a:p>
            <a:pPr lvl="2"/>
            <a:r>
              <a:rPr lang="en-US" dirty="0" smtClean="0"/>
              <a:t>Environment is Immediately Dangerous to Life or Health (IDLH)</a:t>
            </a:r>
            <a:endParaRPr lang="en-US" sz="2200" dirty="0" smtClean="0"/>
          </a:p>
          <a:p>
            <a:r>
              <a:rPr lang="en-US" sz="2800" dirty="0" smtClean="0"/>
              <a:t>SCBA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 Classes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Purifying Respirators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37075" y="1714500"/>
          <a:ext cx="3706813" cy="4286250"/>
        </p:xfrm>
        <a:graphic>
          <a:graphicData uri="http://schemas.openxmlformats.org/presentationml/2006/ole">
            <p:oleObj spid="_x0000_s1026" name="Bitmap Image" r:id="rId3" imgW="3038095" imgH="3543795" progId="PBrush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04825" y="1714500"/>
          <a:ext cx="3938588" cy="4286250"/>
        </p:xfrm>
        <a:graphic>
          <a:graphicData uri="http://schemas.openxmlformats.org/presentationml/2006/ole">
            <p:oleObj spid="_x0000_s1027" name="Bitmap Image" r:id="rId4" imgW="3228571" imgH="3543795" progId="PBrush">
              <p:embed/>
            </p:oleObj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352800" y="4724400"/>
            <a:ext cx="99060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57600" y="6248400"/>
            <a:ext cx="1538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b="0" dirty="0">
                <a:solidFill>
                  <a:srgbClr val="FF0000"/>
                </a:solidFill>
              </a:rPr>
              <a:t>Disposable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343400" y="4876800"/>
            <a:ext cx="10668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10" descr="Small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Immediately Dangerous to Life or Health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Oxygen deficiency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Lethal concentrations of toxic gases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Caused by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Eductors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Painting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Spilled HAZMAT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Freon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Poor ventilation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IDLH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Cartridge life depends on</a:t>
            </a:r>
          </a:p>
          <a:p>
            <a:pPr lvl="1"/>
            <a:r>
              <a:rPr lang="en-US" sz="2800" dirty="0" smtClean="0"/>
              <a:t>Concentration of the contaminant</a:t>
            </a:r>
          </a:p>
          <a:p>
            <a:pPr lvl="1"/>
            <a:r>
              <a:rPr lang="en-US" sz="2800" dirty="0" smtClean="0"/>
              <a:t>User breathing rate and volume</a:t>
            </a:r>
          </a:p>
          <a:p>
            <a:pPr lvl="1"/>
            <a:r>
              <a:rPr lang="en-US" sz="2800" dirty="0" smtClean="0"/>
              <a:t>Humidity  in the air</a:t>
            </a:r>
          </a:p>
          <a:p>
            <a:pPr lvl="1"/>
            <a:r>
              <a:rPr lang="en-US" sz="2800" dirty="0" smtClean="0"/>
              <a:t>Other factors</a:t>
            </a:r>
          </a:p>
          <a:p>
            <a:r>
              <a:rPr lang="en-US" sz="3200" dirty="0" smtClean="0"/>
              <a:t>Do not use smell as an indicator of breakthrough!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Cartridges</a:t>
            </a:r>
            <a:endParaRPr lang="en-US" dirty="0"/>
          </a:p>
        </p:txBody>
      </p:sp>
      <p:pic>
        <p:nvPicPr>
          <p:cNvPr id="6" name="Picture 10" descr="particulate-hepa-filters-37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43400"/>
            <a:ext cx="3505200" cy="2384425"/>
          </a:xfrm>
          <a:prstGeom prst="rect">
            <a:avLst/>
          </a:prstGeom>
          <a:noFill/>
        </p:spPr>
      </p:pic>
      <p:pic>
        <p:nvPicPr>
          <p:cNvPr id="7" name="Picture 6" descr="Smal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3200" dirty="0" smtClean="0"/>
              <a:t>Filters/Cartridges are color coded</a:t>
            </a:r>
          </a:p>
          <a:p>
            <a:pPr lvl="1"/>
            <a:r>
              <a:rPr lang="en-US" sz="2400" dirty="0" smtClean="0"/>
              <a:t>Organic vapor (OV)   --   black</a:t>
            </a:r>
          </a:p>
          <a:p>
            <a:pPr lvl="1"/>
            <a:r>
              <a:rPr lang="en-US" sz="2400" dirty="0" smtClean="0"/>
              <a:t> Particle filter (HEPA)  --  purple</a:t>
            </a:r>
          </a:p>
          <a:p>
            <a:pPr lvl="1"/>
            <a:r>
              <a:rPr lang="en-US" sz="2400" dirty="0" smtClean="0"/>
              <a:t> Acid gas    --  yellow / white</a:t>
            </a:r>
          </a:p>
          <a:p>
            <a:pPr lvl="1"/>
            <a:r>
              <a:rPr lang="en-US" sz="2400" dirty="0" smtClean="0"/>
              <a:t> Ammonia   --   green</a:t>
            </a:r>
          </a:p>
          <a:p>
            <a:r>
              <a:rPr lang="en-US" sz="2400" dirty="0" smtClean="0"/>
              <a:t>DO NOT “mix-and-match” respirator components--ILLEGAL!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Cartridges</a:t>
            </a:r>
            <a:endParaRPr lang="en-US" dirty="0"/>
          </a:p>
        </p:txBody>
      </p:sp>
      <p:pic>
        <p:nvPicPr>
          <p:cNvPr id="7" name="Picture 6" descr="C:\pics\resp2\multifi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3027828" cy="2743200"/>
          </a:xfrm>
          <a:prstGeom prst="rect">
            <a:avLst/>
          </a:prstGeom>
          <a:noFill/>
        </p:spPr>
      </p:pic>
      <p:pic>
        <p:nvPicPr>
          <p:cNvPr id="6" name="Picture 5" descr="Small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All Hands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Fully complete the medical evaluation questionnaire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Get fit tested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Inspect respirators before and after each use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positive &amp; negative seal checks prior to each use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Report malfunctions to supervisor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Prevent damage or loss to respiratory equipment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Responsiblities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Some medical problems may prevent wearing respirator</a:t>
            </a:r>
          </a:p>
          <a:p>
            <a:pPr lvl="1"/>
            <a:r>
              <a:rPr lang="en-US" dirty="0" smtClean="0"/>
              <a:t>Respiratory, cardiovascular diseases</a:t>
            </a:r>
          </a:p>
          <a:p>
            <a:pPr lvl="1"/>
            <a:r>
              <a:rPr lang="en-US" dirty="0" smtClean="0"/>
              <a:t>Physical deformities</a:t>
            </a:r>
          </a:p>
          <a:p>
            <a:pPr lvl="1"/>
            <a:r>
              <a:rPr lang="en-US" dirty="0" smtClean="0"/>
              <a:t>Medications</a:t>
            </a:r>
          </a:p>
          <a:p>
            <a:pPr lvl="1"/>
            <a:r>
              <a:rPr lang="en-US" dirty="0" smtClean="0"/>
              <a:t>Neurological problems</a:t>
            </a:r>
          </a:p>
          <a:p>
            <a:pPr lvl="1"/>
            <a:r>
              <a:rPr lang="en-US" dirty="0" smtClean="0"/>
              <a:t>Psychological conditions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Medically Qualify</a:t>
            </a:r>
            <a:endParaRPr lang="en-US" dirty="0"/>
          </a:p>
        </p:txBody>
      </p:sp>
      <p:pic>
        <p:nvPicPr>
          <p:cNvPr id="5" name="Picture 4" descr="Sma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8027"/>
            <a:ext cx="1389773" cy="13897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11A16791065F4A8DA2A8226EDB565E" ma:contentTypeVersion="2" ma:contentTypeDescription="Create a new document." ma:contentTypeScope="" ma:versionID="b4ef3fd51140791651ee7628d37f8c1a">
  <xsd:schema xmlns:xsd="http://www.w3.org/2001/XMLSchema" xmlns:xs="http://www.w3.org/2001/XMLSchema" xmlns:p="http://schemas.microsoft.com/office/2006/metadata/properties" xmlns:ns1="http://schemas.microsoft.com/sharepoint/v3" xmlns:ns2="e476992b-94a4-43ef-b35b-7935c738f5d9" xmlns:ns3="81401879-d9aa-4c6c-821f-799398ce3523" targetNamespace="http://schemas.microsoft.com/office/2006/metadata/properties" ma:root="true" ma:fieldsID="e8203e3cb38be3642f5e448552222bd1" ns1:_="" ns2:_="" ns3:_="">
    <xsd:import namespace="http://schemas.microsoft.com/sharepoint/v3"/>
    <xsd:import namespace="e476992b-94a4-43ef-b35b-7935c738f5d9"/>
    <xsd:import namespace="81401879-d9aa-4c6c-821f-799398ce352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6992b-94a4-43ef-b35b-7935c738f5d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1879-d9aa-4c6c-821f-799398ce3523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default="about-us" ma:format="Dropdown" ma:internalName="Category">
      <xsd:simpleType>
        <xsd:restriction base="dms:Choice">
          <xsd:enumeration value="about-us"/>
          <xsd:enumeration value="admin"/>
          <xsd:enumeration value="alerts"/>
          <xsd:enumeration value="annual-awards"/>
          <xsd:enumeration value="comprehensive-industrial-hygiene-labs"/>
          <xsd:enumeration value="deployment-health"/>
          <xsd:enumeration value="education-and-training"/>
          <xsd:enumeration value="environmental-programs"/>
          <xsd:enumeration value="epi-data-center"/>
          <xsd:enumeration value="expeditionary-platforms"/>
          <xsd:enumeration value="health-analysis"/>
          <xsd:enumeration value="health-promotion-wellness"/>
          <xsd:enumeration value="home-page"/>
          <xsd:enumeration value="industrial-hygiene"/>
          <xsd:enumeration value="LGuide"/>
          <xsd:enumeration value="mobile"/>
          <xsd:enumeration value="navigation"/>
          <xsd:enumeration value="navy-drug-screening-labs"/>
          <xsd:enumeration value="nbimc"/>
          <xsd:enumeration value="ndc"/>
          <xsd:enumeration value="nece"/>
          <xsd:enumeration value="nepmu-2"/>
          <xsd:enumeration value="nepmu-5"/>
          <xsd:enumeration value="nepmu-6"/>
          <xsd:enumeration value="nepmu-7"/>
          <xsd:enumeration value="news"/>
          <xsd:enumeration value="newsalerts"/>
          <xsd:enumeration value="oem"/>
          <xsd:enumeration value="policy-and-instruction"/>
          <xsd:enumeration value="program-and-policy-support"/>
          <xsd:enumeration value="Wounded-Ill-Inju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e476992b-94a4-43ef-b35b-7935c738f5d9">HVW2YZZCCH7A-3-4040</_dlc_DocId>
    <_dlc_DocIdUrl xmlns="e476992b-94a4-43ef-b35b-7935c738f5d9">
      <Url>https://admin.med.navy.mil/sites/nmcphc/_layouts/DocIdRedir.aspx?ID=HVW2YZZCCH7A-3-4040</Url>
      <Description>HVW2YZZCCH7A-3-4040</Description>
    </_dlc_DocIdUrl>
    <Category xmlns="81401879-d9aa-4c6c-821f-799398ce3523">about-us</Category>
  </documentManagement>
</p:properties>
</file>

<file path=customXml/itemProps1.xml><?xml version="1.0" encoding="utf-8"?>
<ds:datastoreItem xmlns:ds="http://schemas.openxmlformats.org/officeDocument/2006/customXml" ds:itemID="{0C0D64BC-174B-44BE-A9C4-E51E1BCEEF2B}"/>
</file>

<file path=customXml/itemProps2.xml><?xml version="1.0" encoding="utf-8"?>
<ds:datastoreItem xmlns:ds="http://schemas.openxmlformats.org/officeDocument/2006/customXml" ds:itemID="{1A9BC956-7CA5-486E-94D0-6101D282CC48}"/>
</file>

<file path=customXml/itemProps3.xml><?xml version="1.0" encoding="utf-8"?>
<ds:datastoreItem xmlns:ds="http://schemas.openxmlformats.org/officeDocument/2006/customXml" ds:itemID="{BD3BAD22-3B74-45F5-944E-25AF7D32EC5A}"/>
</file>

<file path=customXml/itemProps4.xml><?xml version="1.0" encoding="utf-8"?>
<ds:datastoreItem xmlns:ds="http://schemas.openxmlformats.org/officeDocument/2006/customXml" ds:itemID="{855802DF-338C-4ED3-8775-D2ADD9E9945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409</Words>
  <Application>Microsoft Office PowerPoint</Application>
  <PresentationFormat>On-screen Show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Concourse</vt:lpstr>
      <vt:lpstr>Bitmap Image</vt:lpstr>
      <vt:lpstr>Photo Editor Photo</vt:lpstr>
      <vt:lpstr>Respirator Training</vt:lpstr>
      <vt:lpstr>Reference</vt:lpstr>
      <vt:lpstr>Respirator Classes</vt:lpstr>
      <vt:lpstr>Air Purifying Respirators</vt:lpstr>
      <vt:lpstr>IDLH</vt:lpstr>
      <vt:lpstr>Cartridges</vt:lpstr>
      <vt:lpstr>Cartridges</vt:lpstr>
      <vt:lpstr>Responsiblities</vt:lpstr>
      <vt:lpstr>Medically Qualify</vt:lpstr>
      <vt:lpstr>Fit Testing</vt:lpstr>
      <vt:lpstr>Positive &amp; Negative Fit Checks</vt:lpstr>
      <vt:lpstr>Wearing a Respirator</vt:lpstr>
      <vt:lpstr>Cleaning &amp; Maintenance</vt:lpstr>
      <vt:lpstr>Questions?</vt:lpstr>
    </vt:vector>
  </TitlesOfParts>
  <Company>NHC Hawaii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 Training</dc:title>
  <dc:creator>lyndsy.meyer</dc:creator>
  <cp:lastModifiedBy>maggie.parks</cp:lastModifiedBy>
  <cp:revision>12</cp:revision>
  <dcterms:created xsi:type="dcterms:W3CDTF">2011-03-31T23:34:12Z</dcterms:created>
  <dcterms:modified xsi:type="dcterms:W3CDTF">2014-01-07T23:41:17Z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0x0101007B11A16791065F4A8DA2A8226EDB565E</vt:lpwstr>
  </property>
  <property fmtid="{D5CDD505-2E9C-101B-9397-08002B2CF9AE}" pid="3" name="_dlc_DocIdItemGuid">
    <vt:lpwstr>030606ef-0469-49d9-967b-5bedc83e7ce9</vt:lpwstr>
  </property>
</Properties>
</file>